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7" r:id="rId3"/>
    <p:sldId id="257" r:id="rId4"/>
    <p:sldId id="288" r:id="rId5"/>
    <p:sldId id="282" r:id="rId6"/>
    <p:sldId id="277" r:id="rId7"/>
    <p:sldId id="280" r:id="rId8"/>
    <p:sldId id="279" r:id="rId9"/>
    <p:sldId id="283" r:id="rId10"/>
    <p:sldId id="281" r:id="rId11"/>
    <p:sldId id="284" r:id="rId12"/>
    <p:sldId id="258" r:id="rId13"/>
    <p:sldId id="278" r:id="rId14"/>
    <p:sldId id="289" r:id="rId15"/>
    <p:sldId id="265" r:id="rId16"/>
    <p:sldId id="285" r:id="rId17"/>
    <p:sldId id="268" r:id="rId18"/>
    <p:sldId id="269" r:id="rId19"/>
    <p:sldId id="292" r:id="rId20"/>
    <p:sldId id="272" r:id="rId21"/>
    <p:sldId id="293" r:id="rId22"/>
    <p:sldId id="271" r:id="rId23"/>
    <p:sldId id="270" r:id="rId24"/>
    <p:sldId id="291" r:id="rId25"/>
    <p:sldId id="259" r:id="rId26"/>
    <p:sldId id="261" r:id="rId27"/>
    <p:sldId id="286" r:id="rId28"/>
    <p:sldId id="267" r:id="rId29"/>
    <p:sldId id="273" r:id="rId30"/>
    <p:sldId id="262" r:id="rId31"/>
    <p:sldId id="263" r:id="rId32"/>
    <p:sldId id="264" r:id="rId33"/>
    <p:sldId id="295" r:id="rId34"/>
    <p:sldId id="274" r:id="rId35"/>
    <p:sldId id="275" r:id="rId36"/>
    <p:sldId id="296" r:id="rId37"/>
    <p:sldId id="297" r:id="rId38"/>
    <p:sldId id="298" r:id="rId39"/>
    <p:sldId id="294" r:id="rId40"/>
    <p:sldId id="29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/>
    <p:restoredTop sz="94663"/>
  </p:normalViewPr>
  <p:slideViewPr>
    <p:cSldViewPr snapToGrid="0" snapToObjects="1">
      <p:cViewPr>
        <p:scale>
          <a:sx n="95" d="100"/>
          <a:sy n="95" d="100"/>
        </p:scale>
        <p:origin x="129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5582-9FC8-FB4E-8F77-7F1F56D6D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0280A-0541-6F4E-A5CB-CCD2D58D8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C472D-5B5E-7C41-8810-53FC1010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A5EC8-B6A6-164B-804E-7DF10DA7B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57940-96CC-BD4E-A685-F312351D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72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C1A-618E-D848-B1AE-45C2C24DB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E49F6-F134-CB4F-8B4E-E567931E2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2E41C-998B-BA4D-A4E7-32071000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C3117-46EE-144E-BC4D-FEFE9AC1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9D3FC-DEF5-8347-98DA-FCF464CE9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00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98966-6C2A-074B-84C1-E469D15984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C5C3E7-3BDD-6145-981E-7E459873C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673A8-1114-F14B-B6DC-082FA0AA2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F770C-9282-5C44-A35F-D00FA872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87F4D-3F54-6F47-80C0-FFC96F2A9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3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E15E-D0CD-1F43-B0FD-09C97A35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48C87-9628-5340-8E0B-B80AA4B3D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F5F86-4609-F840-B15B-7C45F86C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6E0CC-033C-A748-8CCC-89E75E0A1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B229D-D6A6-9945-B9D9-428E0AED8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0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8211-F1C1-204D-9BDA-451B7147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A4374-A95F-E84D-A852-4D08D449E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76C45-82C0-7C42-9D77-EF3C631E6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70DFD-B865-E142-94E4-A9EAC72B5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C06D2-5585-C04B-944C-18A20D140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1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E7A7-6AA1-1E4F-B96C-8B279A8D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12F2-391E-D34D-A623-1FAED6D6D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366D5-FF91-8E48-B329-2750B1DFC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A7E53-C6A3-F744-A07E-09DD500E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44831-55D9-744E-83DA-AC50B8DA4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2004C-1816-CC43-9AD5-39EB0C1C5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5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B23A-ABE8-9B48-96B2-96DC9276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CCACA-1F1F-CD43-B158-197DCCE26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531AC-7CE0-154C-9C31-E1690F20B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716298-DD07-FC44-BED0-FC435D47A6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77E638-8956-0C47-9B2E-30DC511DF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75D68E-2AB5-F247-8A9D-38FFE2FF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24ED41-3CF8-DD41-9DCA-0B50F0B85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4660F-80AD-B64D-B539-4135462B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2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C87A1-0CB1-D84A-A8E5-CF6F6382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A2E62-0CD9-1C4C-8D77-A8C3DF8B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70932-8926-FD4B-B94D-5B30CC19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761BA-FB6C-B041-AAA7-A829E3D6B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79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9B0162-963C-1243-96E6-5E4165FF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42E47-0530-FA48-A0C1-25D277F3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C2FBD-9AB9-DF4F-88A6-4195504CE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12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4D0F1-4B2A-144C-9288-5A289B1DA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0CE9E-0B2C-E64D-9FDA-0D1FCB78A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4F874E-411A-3A48-AA61-12833E56E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B2EE1-6730-B147-A2F7-1F8B842D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26BA8-F830-AC41-B9B0-A053F5882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8D4C8-B09F-E245-988B-610BC308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56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79E3-2095-7D42-A017-B3F3A6460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76EB6B-29C7-EB40-AD97-DAED61FC0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6AFC5-3573-124C-9FBC-AE012AA63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D179B-69AD-C94F-A754-61F7825D2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BC2A7-EC9D-C546-8D70-7AA5FE80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9277D-969D-1B41-86A0-9675BCC2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2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41856E-DB2A-DC40-8A62-7BD1C6A25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B8F7F-2389-9F46-8A59-3E7D16C7E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C372F-E3D2-E44D-8804-5DEC6198E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3D419-982A-4649-AE6B-F2416B09B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06E83-B0EA-2D47-8F9B-D100DE46D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43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search?q=gse131685&amp;oq=gse&amp;aqs=chrome.2.69i60j69i57j69i59l2j35i39j46j69i60l2.1482j0j4&amp;sourceid=chrome&amp;ie=UTF-8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FB50-2BC6-AA44-A3AC-526FDB3AEE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ccRCC Single-Cell Data Preview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59C10-0E23-2D4B-B6B4-B548331F16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Borcherding</a:t>
            </a:r>
          </a:p>
          <a:p>
            <a:r>
              <a:rPr lang="en-US" dirty="0"/>
              <a:t>06/30/2020</a:t>
            </a:r>
          </a:p>
        </p:txBody>
      </p:sp>
    </p:spTree>
    <p:extLst>
      <p:ext uri="{BB962C8B-B14F-4D97-AF65-F5344CB8AC3E}">
        <p14:creationId xmlns:p14="http://schemas.microsoft.com/office/powerpoint/2010/main" val="750022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1BFE7F-34DE-9D46-A161-6155CEFE6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247" y="228600"/>
            <a:ext cx="6400800" cy="6400800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86462B6-CD33-4E41-87D9-0525D66C8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0153"/>
            <a:ext cx="5597525" cy="4801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C030D-F8DB-F746-AFF2-44B65E1F0F91}"/>
              </a:ext>
            </a:extLst>
          </p:cNvPr>
          <p:cNvSpPr txBox="1"/>
          <p:nvPr/>
        </p:nvSpPr>
        <p:spPr>
          <a:xfrm>
            <a:off x="108857" y="130628"/>
            <a:ext cx="5856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Correlations with Pure Cell Populations</a:t>
            </a:r>
          </a:p>
        </p:txBody>
      </p:sp>
    </p:spTree>
    <p:extLst>
      <p:ext uri="{BB962C8B-B14F-4D97-AF65-F5344CB8AC3E}">
        <p14:creationId xmlns:p14="http://schemas.microsoft.com/office/powerpoint/2010/main" val="1416752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AACF-B583-874F-B8E1-5E380B7F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Identification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574CC-C16B-464F-BE7A-F57A85BDD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Attach TCR contig data</a:t>
            </a:r>
          </a:p>
        </p:txBody>
      </p:sp>
    </p:spTree>
    <p:extLst>
      <p:ext uri="{BB962C8B-B14F-4D97-AF65-F5344CB8AC3E}">
        <p14:creationId xmlns:p14="http://schemas.microsoft.com/office/powerpoint/2010/main" val="2427282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ooking, table, sitting, dark&#10;&#10;Description automatically generated">
            <a:extLst>
              <a:ext uri="{FF2B5EF4-FFF2-40B4-BE49-F238E27FC236}">
                <a16:creationId xmlns:a16="http://schemas.microsoft.com/office/drawing/2014/main" id="{7A0A36AB-CCE5-3D42-9DB7-30A8EF82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48" y="1547812"/>
            <a:ext cx="10650904" cy="4667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38D85F-D526-E146-B11C-478F43F13C13}"/>
              </a:ext>
            </a:extLst>
          </p:cNvPr>
          <p:cNvSpPr txBox="1"/>
          <p:nvPr/>
        </p:nvSpPr>
        <p:spPr>
          <a:xfrm>
            <a:off x="108857" y="130628"/>
            <a:ext cx="5267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Frequency of Clonotypes Repeated</a:t>
            </a:r>
          </a:p>
        </p:txBody>
      </p:sp>
    </p:spTree>
    <p:extLst>
      <p:ext uri="{BB962C8B-B14F-4D97-AF65-F5344CB8AC3E}">
        <p14:creationId xmlns:p14="http://schemas.microsoft.com/office/powerpoint/2010/main" val="1049025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B8F1B26-527F-C44F-BE4B-F02374B4D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505" y="865188"/>
            <a:ext cx="7190495" cy="4801038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E15E359-EF92-FA4D-AFE2-4D79866FF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1" y="865188"/>
            <a:ext cx="5597525" cy="48010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7E997C-B4E1-F346-BE60-25065821F9A5}"/>
              </a:ext>
            </a:extLst>
          </p:cNvPr>
          <p:cNvSpPr txBox="1"/>
          <p:nvPr/>
        </p:nvSpPr>
        <p:spPr>
          <a:xfrm>
            <a:off x="108857" y="130628"/>
            <a:ext cx="4406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Loose Final Cell Type Assignments</a:t>
            </a:r>
          </a:p>
        </p:txBody>
      </p:sp>
    </p:spTree>
    <p:extLst>
      <p:ext uri="{BB962C8B-B14F-4D97-AF65-F5344CB8AC3E}">
        <p14:creationId xmlns:p14="http://schemas.microsoft.com/office/powerpoint/2010/main" val="204782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5D8603-8329-A04A-A3CE-1BB18E2DB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5" y="1916579"/>
            <a:ext cx="11561961" cy="3314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B4CD8-75D6-7640-8DB2-4734CED3B836}"/>
              </a:ext>
            </a:extLst>
          </p:cNvPr>
          <p:cNvSpPr txBox="1"/>
          <p:nvPr/>
        </p:nvSpPr>
        <p:spPr>
          <a:xfrm>
            <a:off x="1035423" y="1627094"/>
            <a:ext cx="236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Kidney Parenchyma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71812-C8FC-F04F-8447-966B096A9367}"/>
              </a:ext>
            </a:extLst>
          </p:cNvPr>
          <p:cNvSpPr txBox="1"/>
          <p:nvPr/>
        </p:nvSpPr>
        <p:spPr>
          <a:xfrm>
            <a:off x="4790689" y="1627094"/>
            <a:ext cx="208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Peripheral Blood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84DFE-C1F5-BB4F-96BC-A4C9B6E350A5}"/>
              </a:ext>
            </a:extLst>
          </p:cNvPr>
          <p:cNvSpPr txBox="1"/>
          <p:nvPr/>
        </p:nvSpPr>
        <p:spPr>
          <a:xfrm>
            <a:off x="9276793" y="1627094"/>
            <a:ext cx="1124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= Tumor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64CB6-7450-F942-BBD2-5CEBD24FD528}"/>
              </a:ext>
            </a:extLst>
          </p:cNvPr>
          <p:cNvSpPr txBox="1"/>
          <p:nvPr/>
        </p:nvSpPr>
        <p:spPr>
          <a:xfrm>
            <a:off x="10400947" y="2622176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Activated APCs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8C78E44-8C50-AF41-B83F-627B6B1C79D8}"/>
              </a:ext>
            </a:extLst>
          </p:cNvPr>
          <p:cNvSpPr/>
          <p:nvPr/>
        </p:nvSpPr>
        <p:spPr>
          <a:xfrm>
            <a:off x="10542494" y="3092824"/>
            <a:ext cx="766482" cy="4809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381ECD-6C69-0E40-AC1E-3294F2616C71}"/>
              </a:ext>
            </a:extLst>
          </p:cNvPr>
          <p:cNvSpPr txBox="1"/>
          <p:nvPr/>
        </p:nvSpPr>
        <p:spPr>
          <a:xfrm>
            <a:off x="8707855" y="2806842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Activated T cells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FDAAD8-C330-1C4C-89A2-238543D14722}"/>
              </a:ext>
            </a:extLst>
          </p:cNvPr>
          <p:cNvSpPr/>
          <p:nvPr/>
        </p:nvSpPr>
        <p:spPr>
          <a:xfrm>
            <a:off x="9314481" y="3172671"/>
            <a:ext cx="766482" cy="4809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60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6C44-6B9E-ED4C-8133-D1553F33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CD8</a:t>
            </a:r>
            <a:r>
              <a:rPr lang="en-US" baseline="30000" dirty="0"/>
              <a:t>+ </a:t>
            </a:r>
            <a:r>
              <a:rPr lang="en-US" dirty="0"/>
              <a:t>T cells</a:t>
            </a:r>
            <a:endParaRPr lang="en-US" baseline="30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24661-03BE-E444-A4E1-DDE8C2795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62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47D79B53-1BB8-794C-A734-1E3F3A471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405590"/>
            <a:ext cx="5181600" cy="4444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6D2A3C-3598-DF4E-8D04-3C3858ED4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859" y="127788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05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75CE01-9EA2-7F48-A0B5-E684D4FCB3CA}"/>
              </a:ext>
            </a:extLst>
          </p:cNvPr>
          <p:cNvSpPr txBox="1"/>
          <p:nvPr/>
        </p:nvSpPr>
        <p:spPr>
          <a:xfrm>
            <a:off x="134470" y="337941"/>
            <a:ext cx="2909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Markers by Cluster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EFCF0-BACB-1C42-98EF-76A5690CC6DE}"/>
              </a:ext>
            </a:extLst>
          </p:cNvPr>
          <p:cNvSpPr txBox="1"/>
          <p:nvPr/>
        </p:nvSpPr>
        <p:spPr>
          <a:xfrm>
            <a:off x="4316505" y="381939"/>
            <a:ext cx="3379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Gzmb+ Effector</a:t>
            </a:r>
          </a:p>
          <a:p>
            <a:r>
              <a:rPr lang="en-US" dirty="0"/>
              <a:t>1 </a:t>
            </a:r>
            <a:r>
              <a:rPr lang="en-US" dirty="0" err="1"/>
              <a:t>GzmB</a:t>
            </a:r>
            <a:r>
              <a:rPr lang="en-US" dirty="0"/>
              <a:t>-  transition</a:t>
            </a:r>
          </a:p>
          <a:p>
            <a:r>
              <a:rPr lang="en-US" dirty="0"/>
              <a:t>2 4 CCR7+ SELL+ TCF7+ Tcm/Naive</a:t>
            </a:r>
          </a:p>
          <a:p>
            <a:r>
              <a:rPr lang="en-US" dirty="0"/>
              <a:t>3 Exhausted</a:t>
            </a:r>
          </a:p>
          <a:p>
            <a:r>
              <a:rPr lang="en-US" dirty="0"/>
              <a:t>4. Proliferative/Activated</a:t>
            </a:r>
          </a:p>
          <a:p>
            <a:r>
              <a:rPr lang="en-US" dirty="0"/>
              <a:t>5. IL7R+ Tcm?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A2E2CB0-A211-8E41-AAD9-93E188C3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37" y="2075762"/>
            <a:ext cx="5181600" cy="4444297"/>
          </a:xfrm>
          <a:prstGeom prst="rect">
            <a:avLst/>
          </a:prstGeom>
        </p:spPr>
      </p:pic>
      <p:pic>
        <p:nvPicPr>
          <p:cNvPr id="10" name="Picture 9" descr="A close up of a light&#10;&#10;Description automatically generated">
            <a:extLst>
              <a:ext uri="{FF2B5EF4-FFF2-40B4-BE49-F238E27FC236}">
                <a16:creationId xmlns:a16="http://schemas.microsoft.com/office/drawing/2014/main" id="{25C18002-941A-AA4E-B00A-3759D1649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085" y="-4290"/>
            <a:ext cx="2159000" cy="5359400"/>
          </a:xfrm>
          <a:prstGeom prst="rect">
            <a:avLst/>
          </a:prstGeom>
        </p:spPr>
      </p:pic>
      <p:pic>
        <p:nvPicPr>
          <p:cNvPr id="12" name="Picture 11" descr="A picture containing sitting, light, table&#10;&#10;Description automatically generated">
            <a:extLst>
              <a:ext uri="{FF2B5EF4-FFF2-40B4-BE49-F238E27FC236}">
                <a16:creationId xmlns:a16="http://schemas.microsoft.com/office/drawing/2014/main" id="{6D182EAC-9D87-FB42-B201-A028C110E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085" y="0"/>
            <a:ext cx="1999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85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F6EDAC-6707-5E49-89E5-B93079515039}"/>
              </a:ext>
            </a:extLst>
          </p:cNvPr>
          <p:cNvSpPr txBox="1"/>
          <p:nvPr/>
        </p:nvSpPr>
        <p:spPr>
          <a:xfrm>
            <a:off x="134470" y="337941"/>
            <a:ext cx="225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Cell Trajectory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52999-E880-9149-9E2B-F60369D1D22E}"/>
              </a:ext>
            </a:extLst>
          </p:cNvPr>
          <p:cNvSpPr txBox="1"/>
          <p:nvPr/>
        </p:nvSpPr>
        <p:spPr>
          <a:xfrm>
            <a:off x="744071" y="1740918"/>
            <a:ext cx="2387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 distinct trajectories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DCDFA1-A3E7-814A-ABA0-6E6B3FD59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63" y="1535909"/>
            <a:ext cx="4481635" cy="4481635"/>
          </a:xfrm>
          <a:prstGeom prst="rect">
            <a:avLst/>
          </a:prstGeom>
        </p:spPr>
      </p:pic>
      <p:pic>
        <p:nvPicPr>
          <p:cNvPr id="9" name="Picture 8" descr="A picture containing tree&#10;&#10;Description automatically generated">
            <a:extLst>
              <a:ext uri="{FF2B5EF4-FFF2-40B4-BE49-F238E27FC236}">
                <a16:creationId xmlns:a16="http://schemas.microsoft.com/office/drawing/2014/main" id="{FC3292AE-8807-714E-BAF2-76F65F768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706" y="1802534"/>
            <a:ext cx="4472638" cy="44200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346A83-3011-644A-85BC-C635BD916DE4}"/>
              </a:ext>
            </a:extLst>
          </p:cNvPr>
          <p:cNvSpPr txBox="1"/>
          <p:nvPr/>
        </p:nvSpPr>
        <p:spPr>
          <a:xfrm>
            <a:off x="5225706" y="1094587"/>
            <a:ext cx="5924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trajectory in particular is taking proliferative CD8+ T cells (C4), to effector (C0) to exhausted (C3)</a:t>
            </a:r>
          </a:p>
        </p:txBody>
      </p:sp>
    </p:spTree>
    <p:extLst>
      <p:ext uri="{BB962C8B-B14F-4D97-AF65-F5344CB8AC3E}">
        <p14:creationId xmlns:p14="http://schemas.microsoft.com/office/powerpoint/2010/main" val="1274490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D9377-6905-9546-9101-DBE0B17DE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121" y="1371600"/>
            <a:ext cx="6667500" cy="4114800"/>
          </a:xfrm>
          <a:prstGeom prst="rect">
            <a:avLst/>
          </a:prstGeom>
        </p:spPr>
      </p:pic>
      <p:pic>
        <p:nvPicPr>
          <p:cNvPr id="4" name="Picture 3" descr="A picture containing tree&#10;&#10;Description automatically generated">
            <a:extLst>
              <a:ext uri="{FF2B5EF4-FFF2-40B4-BE49-F238E27FC236}">
                <a16:creationId xmlns:a16="http://schemas.microsoft.com/office/drawing/2014/main" id="{7FBD7208-B679-8643-9A30-1A7035AA1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8" y="1066381"/>
            <a:ext cx="4472638" cy="4420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85457B-222E-E34E-B6DE-1988FF07B540}"/>
              </a:ext>
            </a:extLst>
          </p:cNvPr>
          <p:cNvSpPr txBox="1"/>
          <p:nvPr/>
        </p:nvSpPr>
        <p:spPr>
          <a:xfrm>
            <a:off x="134470" y="337941"/>
            <a:ext cx="5313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 genes for ordering in trajectory</a:t>
            </a:r>
          </a:p>
        </p:txBody>
      </p:sp>
    </p:spTree>
    <p:extLst>
      <p:ext uri="{BB962C8B-B14F-4D97-AF65-F5344CB8AC3E}">
        <p14:creationId xmlns:p14="http://schemas.microsoft.com/office/powerpoint/2010/main" val="4276154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B0E6-1610-874E-9334-05AF3217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40CF0-2FFC-2349-BB75-BC9F485AA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basic presentation, looking for interesting trends</a:t>
            </a:r>
          </a:p>
          <a:p>
            <a:pPr lvl="1"/>
            <a:r>
              <a:rPr lang="en-US" dirty="0"/>
              <a:t>Colors, Naming Schemes, </a:t>
            </a:r>
            <a:r>
              <a:rPr lang="en-US" dirty="0" err="1"/>
              <a:t>etc</a:t>
            </a:r>
            <a:r>
              <a:rPr lang="en-US" dirty="0"/>
              <a:t> can all be change very easily</a:t>
            </a:r>
          </a:p>
          <a:p>
            <a:pPr lvl="1"/>
            <a:r>
              <a:rPr lang="en-US" dirty="0"/>
              <a:t>Avoided assigning immunology terms, like Th1 CD4+ Cells to prevent bias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3 ccRCC patients with tumor and peripheral blood</a:t>
            </a:r>
          </a:p>
          <a:p>
            <a:pPr lvl="1"/>
            <a:r>
              <a:rPr lang="en-US" dirty="0"/>
              <a:t>Added controls:</a:t>
            </a:r>
          </a:p>
          <a:p>
            <a:pPr lvl="2"/>
            <a:r>
              <a:rPr lang="en-US" dirty="0"/>
              <a:t>1 healthy peripheral blood donor</a:t>
            </a:r>
          </a:p>
          <a:p>
            <a:pPr lvl="2"/>
            <a:r>
              <a:rPr lang="en-US" dirty="0"/>
              <a:t>3 normal </a:t>
            </a:r>
            <a:r>
              <a:rPr lang="en-US" dirty="0">
                <a:hlinkClick r:id="rId2"/>
              </a:rPr>
              <a:t>kidney donors</a:t>
            </a:r>
            <a:r>
              <a:rPr lang="en-US" dirty="0"/>
              <a:t> – filtered this data set for only immune cells</a:t>
            </a:r>
          </a:p>
        </p:txBody>
      </p:sp>
    </p:spTree>
    <p:extLst>
      <p:ext uri="{BB962C8B-B14F-4D97-AF65-F5344CB8AC3E}">
        <p14:creationId xmlns:p14="http://schemas.microsoft.com/office/powerpoint/2010/main" val="380446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962235-FC15-4243-9814-547E6CB6A8CC}"/>
              </a:ext>
            </a:extLst>
          </p:cNvPr>
          <p:cNvSpPr txBox="1"/>
          <p:nvPr/>
        </p:nvSpPr>
        <p:spPr>
          <a:xfrm>
            <a:off x="2638543" y="1009133"/>
            <a:ext cx="790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Clusters 2 and 5 have the greatest number of unique clonotypes (highest diversity)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FACF2B48-C3ED-754E-A999-2569CD7F9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1" y="1685798"/>
            <a:ext cx="5181600" cy="4444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2C9B54-A8A7-A24E-A288-89CA81E60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988" y="2092593"/>
            <a:ext cx="4249925" cy="33999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E2C408-AA2A-684A-9230-D7DDD43AF13C}"/>
              </a:ext>
            </a:extLst>
          </p:cNvPr>
          <p:cNvSpPr txBox="1"/>
          <p:nvPr/>
        </p:nvSpPr>
        <p:spPr>
          <a:xfrm>
            <a:off x="134470" y="337941"/>
            <a:ext cx="240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Clonotype data</a:t>
            </a:r>
          </a:p>
        </p:txBody>
      </p:sp>
    </p:spTree>
    <p:extLst>
      <p:ext uri="{BB962C8B-B14F-4D97-AF65-F5344CB8AC3E}">
        <p14:creationId xmlns:p14="http://schemas.microsoft.com/office/powerpoint/2010/main" val="1437757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38BF658-27D3-1946-B753-3B56CD44E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176" y="1600403"/>
            <a:ext cx="7904256" cy="36571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AE2DF9-346D-B949-85A3-2B91B3825564}"/>
              </a:ext>
            </a:extLst>
          </p:cNvPr>
          <p:cNvSpPr txBox="1"/>
          <p:nvPr/>
        </p:nvSpPr>
        <p:spPr>
          <a:xfrm>
            <a:off x="134470" y="337941"/>
            <a:ext cx="3111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Expansion by UMAP</a:t>
            </a:r>
          </a:p>
        </p:txBody>
      </p:sp>
    </p:spTree>
    <p:extLst>
      <p:ext uri="{BB962C8B-B14F-4D97-AF65-F5344CB8AC3E}">
        <p14:creationId xmlns:p14="http://schemas.microsoft.com/office/powerpoint/2010/main" val="417140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CE7F2C-B32C-CD4B-9DBF-018D40F472B2}"/>
              </a:ext>
            </a:extLst>
          </p:cNvPr>
          <p:cNvSpPr txBox="1"/>
          <p:nvPr/>
        </p:nvSpPr>
        <p:spPr>
          <a:xfrm>
            <a:off x="1179892" y="1224285"/>
            <a:ext cx="5794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degree of overlap for cluster 1 </a:t>
            </a:r>
            <a:r>
              <a:rPr lang="en-US" dirty="0">
                <a:sym typeface="Wingdings" pitchFamily="2" charset="2"/>
              </a:rPr>
              <a:t> 4, 3  4 and 0 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Clonotypic evidence of at least 1 branch of the trajectory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7B8B84-19FC-D445-92A4-321576246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861" y="2230737"/>
            <a:ext cx="4970929" cy="3728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E9E653-B812-6F44-884B-27E381CAF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0" y="2716511"/>
            <a:ext cx="6554928" cy="262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72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AFDAAE0-423B-234C-9FD2-BC32DCDE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75" y="1187496"/>
            <a:ext cx="9126071" cy="54756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306D5E-FBC4-4245-990F-8560F9640603}"/>
              </a:ext>
            </a:extLst>
          </p:cNvPr>
          <p:cNvSpPr txBox="1"/>
          <p:nvPr/>
        </p:nvSpPr>
        <p:spPr>
          <a:xfrm>
            <a:off x="3065929" y="818164"/>
            <a:ext cx="575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Clonotype dynamics by tissue type and cluster (tumor only)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10E285-60C6-014D-871F-A8BB57A80517}"/>
              </a:ext>
            </a:extLst>
          </p:cNvPr>
          <p:cNvCxnSpPr/>
          <p:nvPr/>
        </p:nvCxnSpPr>
        <p:spPr>
          <a:xfrm>
            <a:off x="3792071" y="2944906"/>
            <a:ext cx="0" cy="2218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D17AF8-0574-954B-88AC-537FA31DF706}"/>
              </a:ext>
            </a:extLst>
          </p:cNvPr>
          <p:cNvSpPr txBox="1"/>
          <p:nvPr/>
        </p:nvSpPr>
        <p:spPr>
          <a:xfrm rot="16200000">
            <a:off x="2513996" y="3829436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Expanded clonotypes</a:t>
            </a:r>
          </a:p>
        </p:txBody>
      </p:sp>
    </p:spTree>
    <p:extLst>
      <p:ext uri="{BB962C8B-B14F-4D97-AF65-F5344CB8AC3E}">
        <p14:creationId xmlns:p14="http://schemas.microsoft.com/office/powerpoint/2010/main" val="1577301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0EA6-F1B3-6F4F-B81B-FE5B2D2C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CD8+ To 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8F58-ABC8-E447-9BAE-979F7DED8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  <a:p>
            <a:pPr lvl="1"/>
            <a:r>
              <a:rPr lang="en-US" dirty="0"/>
              <a:t>Incorporate Cluster ID, Clonotype Group, and pseudotime.</a:t>
            </a:r>
          </a:p>
          <a:p>
            <a:r>
              <a:rPr lang="en-US" dirty="0"/>
              <a:t>Cell Trajectory </a:t>
            </a:r>
          </a:p>
          <a:p>
            <a:pPr lvl="1"/>
            <a:r>
              <a:rPr lang="en-US" dirty="0"/>
              <a:t>Look at clonotype expansion across pseudotime</a:t>
            </a:r>
          </a:p>
          <a:p>
            <a:r>
              <a:rPr lang="en-US" dirty="0"/>
              <a:t>Find candidate markers for Mass </a:t>
            </a:r>
            <a:r>
              <a:rPr lang="en-US" dirty="0" err="1"/>
              <a:t>CytOF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343297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4D33AB-BDB9-2F42-A459-427F03EC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CD4+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3C3A0-7501-BE49-949D-9189ED2F3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41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2479F12-14ED-8F43-9817-747CE40EC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65" y="1488174"/>
            <a:ext cx="5002212" cy="42904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100A2B-D9EC-6044-90B2-A5BCED33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154" y="1079391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13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2479F12-14ED-8F43-9817-747CE40EC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9" y="1555409"/>
            <a:ext cx="5002212" cy="4290435"/>
          </a:xfrm>
          <a:prstGeom prst="rect">
            <a:avLst/>
          </a:prstGeom>
        </p:spPr>
      </p:pic>
      <p:pic>
        <p:nvPicPr>
          <p:cNvPr id="11" name="Picture 10" descr="A close up of a light&#10;&#10;Description automatically generated">
            <a:extLst>
              <a:ext uri="{FF2B5EF4-FFF2-40B4-BE49-F238E27FC236}">
                <a16:creationId xmlns:a16="http://schemas.microsoft.com/office/drawing/2014/main" id="{7C5B698E-04AB-3041-AF84-AF4D0370F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322" y="0"/>
            <a:ext cx="2520254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8FB689-CF89-1340-9887-7B50465D9193}"/>
              </a:ext>
            </a:extLst>
          </p:cNvPr>
          <p:cNvSpPr txBox="1"/>
          <p:nvPr/>
        </p:nvSpPr>
        <p:spPr>
          <a:xfrm>
            <a:off x="5123329" y="340727"/>
            <a:ext cx="32098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CCR7+ SELL+ TCF7+ Tcm/Naïve</a:t>
            </a:r>
          </a:p>
          <a:p>
            <a:r>
              <a:rPr lang="en-US" dirty="0"/>
              <a:t>1 CXCR4+</a:t>
            </a:r>
          </a:p>
          <a:p>
            <a:r>
              <a:rPr lang="en-US" dirty="0"/>
              <a:t>2 FOXP3+/Effector TIL</a:t>
            </a:r>
          </a:p>
          <a:p>
            <a:r>
              <a:rPr lang="en-US" dirty="0"/>
              <a:t>3 CD44+ CD69+ Activating</a:t>
            </a:r>
          </a:p>
          <a:p>
            <a:r>
              <a:rPr lang="en-US" dirty="0"/>
              <a:t>4 GNLY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9D052B-17E5-FA47-9055-4C472C361BA7}"/>
              </a:ext>
            </a:extLst>
          </p:cNvPr>
          <p:cNvSpPr txBox="1"/>
          <p:nvPr/>
        </p:nvSpPr>
        <p:spPr>
          <a:xfrm>
            <a:off x="134470" y="337941"/>
            <a:ext cx="2909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Markers by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1CA14-162B-AE4F-ADCC-A84455409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318" y="4141694"/>
            <a:ext cx="2753285" cy="25414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074246-D82B-B843-9E55-C926DF760973}"/>
              </a:ext>
            </a:extLst>
          </p:cNvPr>
          <p:cNvCxnSpPr/>
          <p:nvPr/>
        </p:nvCxnSpPr>
        <p:spPr>
          <a:xfrm flipH="1">
            <a:off x="6615953" y="4074459"/>
            <a:ext cx="1698081" cy="16136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311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E4949-A9AC-5846-A2E4-7C237B4AC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8" y="547688"/>
            <a:ext cx="5467350" cy="5467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B63A84-9112-1E44-A699-0C5B93D527F6}"/>
              </a:ext>
            </a:extLst>
          </p:cNvPr>
          <p:cNvSpPr txBox="1"/>
          <p:nvPr/>
        </p:nvSpPr>
        <p:spPr>
          <a:xfrm>
            <a:off x="134470" y="337941"/>
            <a:ext cx="225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Cell Trajectory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61731-099C-6943-8011-5A338494995E}"/>
              </a:ext>
            </a:extLst>
          </p:cNvPr>
          <p:cNvSpPr txBox="1"/>
          <p:nvPr/>
        </p:nvSpPr>
        <p:spPr>
          <a:xfrm>
            <a:off x="5257800" y="1035423"/>
            <a:ext cx="538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Interesting point: Flushing out what clusters 1,2, and 4?</a:t>
            </a:r>
          </a:p>
        </p:txBody>
      </p:sp>
    </p:spTree>
    <p:extLst>
      <p:ext uri="{BB962C8B-B14F-4D97-AF65-F5344CB8AC3E}">
        <p14:creationId xmlns:p14="http://schemas.microsoft.com/office/powerpoint/2010/main" val="2399537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12E9EDE-D81D-BF4F-9ECB-A407AA733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354" y="1450974"/>
            <a:ext cx="5002212" cy="4290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9575AD-81D7-9A4C-B086-D5088FECF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906" y="1816921"/>
            <a:ext cx="4448175" cy="3558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BEFE0E-7244-2641-AE56-067330855963}"/>
              </a:ext>
            </a:extLst>
          </p:cNvPr>
          <p:cNvSpPr txBox="1"/>
          <p:nvPr/>
        </p:nvSpPr>
        <p:spPr>
          <a:xfrm>
            <a:off x="134470" y="337941"/>
            <a:ext cx="2928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Clonotype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5A78F-7CD5-0149-B374-81A5DD49C27E}"/>
              </a:ext>
            </a:extLst>
          </p:cNvPr>
          <p:cNvSpPr txBox="1"/>
          <p:nvPr/>
        </p:nvSpPr>
        <p:spPr>
          <a:xfrm>
            <a:off x="3628460" y="414885"/>
            <a:ext cx="502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Conclusion: No real clonal expansion in CD4+ T cells</a:t>
            </a:r>
          </a:p>
        </p:txBody>
      </p:sp>
    </p:spTree>
    <p:extLst>
      <p:ext uri="{BB962C8B-B14F-4D97-AF65-F5344CB8AC3E}">
        <p14:creationId xmlns:p14="http://schemas.microsoft.com/office/powerpoint/2010/main" val="2144233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E15E359-EF92-FA4D-AFE2-4D79866FF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92" y="1028480"/>
            <a:ext cx="5597525" cy="480103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74EAA14-28D5-BB43-8F44-C5B238555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060765"/>
              </p:ext>
            </p:extLst>
          </p:nvPr>
        </p:nvGraphicFramePr>
        <p:xfrm>
          <a:off x="6168649" y="838051"/>
          <a:ext cx="5597524" cy="43484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99381">
                  <a:extLst>
                    <a:ext uri="{9D8B030D-6E8A-4147-A177-3AD203B41FA5}">
                      <a16:colId xmlns:a16="http://schemas.microsoft.com/office/drawing/2014/main" val="3827890322"/>
                    </a:ext>
                  </a:extLst>
                </a:gridCol>
                <a:gridCol w="1399381">
                  <a:extLst>
                    <a:ext uri="{9D8B030D-6E8A-4147-A177-3AD203B41FA5}">
                      <a16:colId xmlns:a16="http://schemas.microsoft.com/office/drawing/2014/main" val="3100254509"/>
                    </a:ext>
                  </a:extLst>
                </a:gridCol>
                <a:gridCol w="1153297">
                  <a:extLst>
                    <a:ext uri="{9D8B030D-6E8A-4147-A177-3AD203B41FA5}">
                      <a16:colId xmlns:a16="http://schemas.microsoft.com/office/drawing/2014/main" val="4070719767"/>
                    </a:ext>
                  </a:extLst>
                </a:gridCol>
                <a:gridCol w="1645465">
                  <a:extLst>
                    <a:ext uri="{9D8B030D-6E8A-4147-A177-3AD203B41FA5}">
                      <a16:colId xmlns:a16="http://schemas.microsoft.com/office/drawing/2014/main" val="2630590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Tissue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cells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 number of genes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648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9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13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18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29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225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806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879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46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773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41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155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F6929D-AF8B-7F4E-87C9-CCBC648E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58" y="1182687"/>
            <a:ext cx="9709867" cy="449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23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B52BE6-6B9D-7847-86AD-426D0545E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112" y="1955602"/>
            <a:ext cx="3929062" cy="29467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1AB437-7C0F-F84B-B415-53BD2DB78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4" y="2142231"/>
            <a:ext cx="6433843" cy="25735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20F7AF-AE86-7A44-B95A-A8CFB26386D8}"/>
              </a:ext>
            </a:extLst>
          </p:cNvPr>
          <p:cNvSpPr txBox="1"/>
          <p:nvPr/>
        </p:nvSpPr>
        <p:spPr>
          <a:xfrm>
            <a:off x="5257800" y="1035423"/>
            <a:ext cx="475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Interesting point: Overlap between clusters 1,2,4</a:t>
            </a:r>
          </a:p>
        </p:txBody>
      </p:sp>
    </p:spTree>
    <p:extLst>
      <p:ext uri="{BB962C8B-B14F-4D97-AF65-F5344CB8AC3E}">
        <p14:creationId xmlns:p14="http://schemas.microsoft.com/office/powerpoint/2010/main" val="50069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1F89A9-4839-8840-AB51-92F600941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6" y="1222375"/>
            <a:ext cx="6716712" cy="40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06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0EA6-F1B3-6F4F-B81B-FE5B2D2C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CD4+ To 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8F58-ABC8-E447-9BAE-979F7DED8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Pathway Analysis</a:t>
            </a:r>
          </a:p>
          <a:p>
            <a:pPr lvl="1"/>
            <a:r>
              <a:rPr lang="en-US" dirty="0"/>
              <a:t>Incorporate Cluster ID, Clonotype Group, and pseudotime.</a:t>
            </a:r>
          </a:p>
          <a:p>
            <a:r>
              <a:rPr lang="en-US" dirty="0"/>
              <a:t>Cell Trajectory </a:t>
            </a:r>
          </a:p>
          <a:p>
            <a:pPr lvl="1"/>
            <a:r>
              <a:rPr lang="en-US" dirty="0"/>
              <a:t>Differentiate Cluster 2 vs Cluster 4 branches?</a:t>
            </a:r>
          </a:p>
          <a:p>
            <a:r>
              <a:rPr lang="en-US" dirty="0"/>
              <a:t>Find candidate markers for Mass </a:t>
            </a:r>
            <a:r>
              <a:rPr lang="en-US" dirty="0" err="1"/>
              <a:t>CytOF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009795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260F-F351-684C-91F3-698B8C12D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A68F8-EA1B-5A41-A0DE-76A1822C5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23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42BC391-9B5A-8D4E-965E-D4F057B3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16" y="1339736"/>
            <a:ext cx="5641975" cy="4178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C43F06-483E-654D-B5CD-7305E9460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3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84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A0BF3C-4873-6647-822B-FF52C7643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830" y="282388"/>
            <a:ext cx="2971800" cy="2743200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3AD48F5-7BEB-5544-9E2E-7C9B4698E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9736"/>
            <a:ext cx="5641975" cy="4178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C6C799-F065-2E4D-A336-68AEA49C2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547" y="282388"/>
            <a:ext cx="29718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2961A8-097B-FF44-94F8-348EDE453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830" y="3240741"/>
            <a:ext cx="29718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A9987-4B50-C54A-A303-C9F127D29D84}"/>
              </a:ext>
            </a:extLst>
          </p:cNvPr>
          <p:cNvSpPr txBox="1"/>
          <p:nvPr/>
        </p:nvSpPr>
        <p:spPr>
          <a:xfrm>
            <a:off x="10018059" y="24563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3A3308-82F2-8B4D-A201-62EF5AB6F522}"/>
              </a:ext>
            </a:extLst>
          </p:cNvPr>
          <p:cNvSpPr txBox="1"/>
          <p:nvPr/>
        </p:nvSpPr>
        <p:spPr>
          <a:xfrm>
            <a:off x="6754906" y="322729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CD64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04007C-0D84-4542-9F31-8BA89E380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3570" y="3240741"/>
            <a:ext cx="29718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F0BEF5-698F-7041-B3F2-1C68F99ADEF0}"/>
              </a:ext>
            </a:extLst>
          </p:cNvPr>
          <p:cNvSpPr txBox="1"/>
          <p:nvPr/>
        </p:nvSpPr>
        <p:spPr>
          <a:xfrm>
            <a:off x="10232403" y="3227294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CD115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6A1853-6559-7948-A3DB-127A694FC3E1}"/>
              </a:ext>
            </a:extLst>
          </p:cNvPr>
          <p:cNvSpPr txBox="1"/>
          <p:nvPr/>
        </p:nvSpPr>
        <p:spPr>
          <a:xfrm>
            <a:off x="134470" y="337941"/>
            <a:ext cx="2645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Myeloid Markers</a:t>
            </a:r>
          </a:p>
        </p:txBody>
      </p:sp>
    </p:spTree>
    <p:extLst>
      <p:ext uri="{BB962C8B-B14F-4D97-AF65-F5344CB8AC3E}">
        <p14:creationId xmlns:p14="http://schemas.microsoft.com/office/powerpoint/2010/main" val="3360949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C0048-D05F-7547-A6F4-F5A5A9617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59" y="497541"/>
            <a:ext cx="29718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973443-5C0E-7D41-85D8-4BD077499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476" y="497541"/>
            <a:ext cx="297180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802F2C-977D-6644-856B-130308C87954}"/>
              </a:ext>
            </a:extLst>
          </p:cNvPr>
          <p:cNvSpPr txBox="1"/>
          <p:nvPr/>
        </p:nvSpPr>
        <p:spPr>
          <a:xfrm>
            <a:off x="5997389" y="41685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CD141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413806-A5B3-C742-8DC5-F088B8E25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142" y="497541"/>
            <a:ext cx="29718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C9CD94-0946-9C4E-A566-518AAA7BC155}"/>
              </a:ext>
            </a:extLst>
          </p:cNvPr>
          <p:cNvSpPr txBox="1"/>
          <p:nvPr/>
        </p:nvSpPr>
        <p:spPr>
          <a:xfrm rot="16200000">
            <a:off x="47497" y="1684475"/>
            <a:ext cx="14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Canonical DC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E0CFFD-37E6-E94A-BC95-954934FBE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676" y="3617259"/>
            <a:ext cx="29718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CB3886-FB25-3A4A-BCAB-091B340FD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489" y="3617259"/>
            <a:ext cx="2971800" cy="274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7F833F-8229-0A4F-B1DB-11B3DE7DFCF9}"/>
              </a:ext>
            </a:extLst>
          </p:cNvPr>
          <p:cNvSpPr txBox="1"/>
          <p:nvPr/>
        </p:nvSpPr>
        <p:spPr>
          <a:xfrm rot="16200000">
            <a:off x="67441" y="4485946"/>
            <a:ext cx="174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Plasmacytoid DC</a:t>
            </a:r>
          </a:p>
        </p:txBody>
      </p:sp>
    </p:spTree>
    <p:extLst>
      <p:ext uri="{BB962C8B-B14F-4D97-AF65-F5344CB8AC3E}">
        <p14:creationId xmlns:p14="http://schemas.microsoft.com/office/powerpoint/2010/main" val="3586718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894A319-A348-5D48-9EFF-B6981D93A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16" y="1339736"/>
            <a:ext cx="5641975" cy="41785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A70144-74F9-B04B-AA0B-5F13576EF515}"/>
              </a:ext>
            </a:extLst>
          </p:cNvPr>
          <p:cNvSpPr txBox="1"/>
          <p:nvPr/>
        </p:nvSpPr>
        <p:spPr>
          <a:xfrm>
            <a:off x="134470" y="337941"/>
            <a:ext cx="3690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Very Loose Assignments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C7613-90AC-8D41-913F-D39DB9252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188"/>
          <a:stretch/>
        </p:blipFill>
        <p:spPr>
          <a:xfrm>
            <a:off x="6884895" y="132706"/>
            <a:ext cx="5172635" cy="6400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B092986-9030-FF42-B6EC-5C22A8C7FB96}"/>
              </a:ext>
            </a:extLst>
          </p:cNvPr>
          <p:cNvSpPr/>
          <p:nvPr/>
        </p:nvSpPr>
        <p:spPr>
          <a:xfrm>
            <a:off x="4580965" y="535900"/>
            <a:ext cx="6096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C0 CD14+ Monocytes</a:t>
            </a:r>
          </a:p>
          <a:p>
            <a:r>
              <a:rPr lang="en-US" sz="1400" dirty="0"/>
              <a:t>C1 TAMs</a:t>
            </a:r>
          </a:p>
          <a:p>
            <a:r>
              <a:rPr lang="en-US" sz="1400" dirty="0"/>
              <a:t>C2 CD14+ Monocytes</a:t>
            </a:r>
          </a:p>
          <a:p>
            <a:r>
              <a:rPr lang="en-US" sz="1400" dirty="0"/>
              <a:t>C3 CD16+ Monocytes</a:t>
            </a:r>
          </a:p>
          <a:p>
            <a:r>
              <a:rPr lang="en-US" sz="1400" dirty="0"/>
              <a:t>C4  Met. Deranged APC</a:t>
            </a:r>
          </a:p>
          <a:p>
            <a:r>
              <a:rPr lang="en-US" sz="1400" dirty="0"/>
              <a:t>C5 CD207+ TR DC</a:t>
            </a:r>
          </a:p>
          <a:p>
            <a:r>
              <a:rPr lang="en-US" sz="1400" dirty="0"/>
              <a:t>C6 CD16+ Monocytes</a:t>
            </a:r>
          </a:p>
          <a:p>
            <a:r>
              <a:rPr lang="en-US" sz="1400" dirty="0"/>
              <a:t>C7 CLEC10A+ DC</a:t>
            </a:r>
          </a:p>
          <a:p>
            <a:r>
              <a:rPr lang="en-US" sz="1400" dirty="0"/>
              <a:t>C8 TAM</a:t>
            </a:r>
          </a:p>
          <a:p>
            <a:r>
              <a:rPr lang="en-US" sz="1400" dirty="0"/>
              <a:t>C9 cDC1</a:t>
            </a:r>
          </a:p>
          <a:p>
            <a:r>
              <a:rPr lang="en-US" sz="1400" dirty="0"/>
              <a:t>C10 </a:t>
            </a:r>
            <a:r>
              <a:rPr lang="en-US" sz="1400" dirty="0" err="1"/>
              <a:t>pDC</a:t>
            </a:r>
            <a:endParaRPr lang="en-US" sz="1400" dirty="0"/>
          </a:p>
          <a:p>
            <a:r>
              <a:rPr lang="en-US" sz="1400" dirty="0"/>
              <a:t>C11 myeloid Platelets</a:t>
            </a:r>
          </a:p>
          <a:p>
            <a:r>
              <a:rPr lang="en-US" sz="1400" dirty="0"/>
              <a:t>C12 </a:t>
            </a:r>
            <a:r>
              <a:rPr lang="en-US" sz="1400" dirty="0" err="1"/>
              <a:t>moDC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0155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0EA6-F1B3-6F4F-B81B-FE5B2D2C3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D8F58-ABC8-E447-9BAE-979F7DED8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Finalize Assignments</a:t>
            </a:r>
          </a:p>
          <a:p>
            <a:r>
              <a:rPr lang="en-US" dirty="0"/>
              <a:t>Perform Cell Trajectory</a:t>
            </a:r>
          </a:p>
          <a:p>
            <a:r>
              <a:rPr lang="en-US" dirty="0"/>
              <a:t>Pathway Analysis</a:t>
            </a:r>
          </a:p>
          <a:p>
            <a:pPr lvl="1"/>
            <a:r>
              <a:rPr lang="en-US" dirty="0"/>
              <a:t>Incorporate Cluster ID and pseudotime.</a:t>
            </a:r>
          </a:p>
          <a:p>
            <a:r>
              <a:rPr lang="en-US" dirty="0"/>
              <a:t>Find candidate markers for Mass </a:t>
            </a:r>
            <a:r>
              <a:rPr lang="en-US" dirty="0" err="1"/>
              <a:t>CytOF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17613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5D8603-8329-A04A-A3CE-1BB18E2DB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5" y="1916579"/>
            <a:ext cx="11561961" cy="3314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B4CD8-75D6-7640-8DB2-4734CED3B836}"/>
              </a:ext>
            </a:extLst>
          </p:cNvPr>
          <p:cNvSpPr txBox="1"/>
          <p:nvPr/>
        </p:nvSpPr>
        <p:spPr>
          <a:xfrm>
            <a:off x="1035423" y="1627094"/>
            <a:ext cx="236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Kidney Parenchyma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71812-C8FC-F04F-8447-966B096A9367}"/>
              </a:ext>
            </a:extLst>
          </p:cNvPr>
          <p:cNvSpPr txBox="1"/>
          <p:nvPr/>
        </p:nvSpPr>
        <p:spPr>
          <a:xfrm>
            <a:off x="4790689" y="1627094"/>
            <a:ext cx="208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Peripheral Blood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84DFE-C1F5-BB4F-96BC-A4C9B6E350A5}"/>
              </a:ext>
            </a:extLst>
          </p:cNvPr>
          <p:cNvSpPr txBox="1"/>
          <p:nvPr/>
        </p:nvSpPr>
        <p:spPr>
          <a:xfrm>
            <a:off x="9276793" y="1627094"/>
            <a:ext cx="1124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= Tumor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E76B6F-B3C2-D14B-A781-AC0448620D78}"/>
              </a:ext>
            </a:extLst>
          </p:cNvPr>
          <p:cNvSpPr txBox="1"/>
          <p:nvPr/>
        </p:nvSpPr>
        <p:spPr>
          <a:xfrm>
            <a:off x="107577" y="242048"/>
            <a:ext cx="4813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Distribution of cell by tissue</a:t>
            </a:r>
          </a:p>
        </p:txBody>
      </p:sp>
    </p:spTree>
    <p:extLst>
      <p:ext uri="{BB962C8B-B14F-4D97-AF65-F5344CB8AC3E}">
        <p14:creationId xmlns:p14="http://schemas.microsoft.com/office/powerpoint/2010/main" val="3208361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C17FF-7F1A-C548-902E-39DC9F63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B6B6E-35E5-104C-AD50-9BA0EC886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CD8 proliferation to exhaustion trajectory</a:t>
            </a:r>
          </a:p>
          <a:p>
            <a:r>
              <a:rPr lang="en-US" dirty="0"/>
              <a:t>Number and diversity of professional APCs</a:t>
            </a:r>
          </a:p>
          <a:p>
            <a:pPr lvl="1"/>
            <a:r>
              <a:rPr lang="en-US" dirty="0"/>
              <a:t>Increased Macrophages, conDC1s, and a CD207+ DC-like cluster 5</a:t>
            </a:r>
          </a:p>
          <a:p>
            <a:r>
              <a:rPr lang="en-US" dirty="0"/>
              <a:t>Like Ajay originally mentioned – clonotypes expanded in the tumor are also seen in the blood</a:t>
            </a:r>
          </a:p>
        </p:txBody>
      </p:sp>
    </p:spTree>
    <p:extLst>
      <p:ext uri="{BB962C8B-B14F-4D97-AF65-F5344CB8AC3E}">
        <p14:creationId xmlns:p14="http://schemas.microsoft.com/office/powerpoint/2010/main" val="827568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AACF-B583-874F-B8E1-5E380B7F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Identification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574CC-C16B-464F-BE7A-F57A85BDD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Use canonical Markers</a:t>
            </a:r>
          </a:p>
        </p:txBody>
      </p:sp>
    </p:spTree>
    <p:extLst>
      <p:ext uri="{BB962C8B-B14F-4D97-AF65-F5344CB8AC3E}">
        <p14:creationId xmlns:p14="http://schemas.microsoft.com/office/powerpoint/2010/main" val="4190053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BFC67-AB9A-8543-A8DE-91CA027C2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50" y="601436"/>
            <a:ext cx="29718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A374DC-8F4A-7B4E-9EE2-2B880CED9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925" y="601436"/>
            <a:ext cx="29718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C9803-3746-D94F-90A7-828C449BC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038" y="601436"/>
            <a:ext cx="29718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F20D63-C301-634A-9252-FB18ABFB2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888" y="601436"/>
            <a:ext cx="29718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A109D9-14FE-2E45-A135-9C65C8105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38" y="3658096"/>
            <a:ext cx="29718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9C8826-E7B1-124B-A99E-58C894AEF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4738" y="3658096"/>
            <a:ext cx="29718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062691-A8BF-0047-A449-082FB78F21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6538" y="3658096"/>
            <a:ext cx="29718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45C90D-7549-3F42-B16E-ED87604C023E}"/>
              </a:ext>
            </a:extLst>
          </p:cNvPr>
          <p:cNvSpPr txBox="1"/>
          <p:nvPr/>
        </p:nvSpPr>
        <p:spPr>
          <a:xfrm rot="16200000">
            <a:off x="-344165" y="1680648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 Cells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BF46E9-37E5-7646-BE1E-41750CA3FC9A}"/>
              </a:ext>
            </a:extLst>
          </p:cNvPr>
          <p:cNvSpPr txBox="1"/>
          <p:nvPr/>
        </p:nvSpPr>
        <p:spPr>
          <a:xfrm rot="16200000">
            <a:off x="-508017" y="4488902"/>
            <a:ext cx="1717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Dendritic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237CE-7799-BB44-8FC7-7C0BE42ABF90}"/>
              </a:ext>
            </a:extLst>
          </p:cNvPr>
          <p:cNvSpPr txBox="1"/>
          <p:nvPr/>
        </p:nvSpPr>
        <p:spPr>
          <a:xfrm>
            <a:off x="8420005" y="6488668"/>
            <a:ext cx="377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is % of cell expressing gene</a:t>
            </a:r>
          </a:p>
        </p:txBody>
      </p:sp>
    </p:spTree>
    <p:extLst>
      <p:ext uri="{BB962C8B-B14F-4D97-AF65-F5344CB8AC3E}">
        <p14:creationId xmlns:p14="http://schemas.microsoft.com/office/powerpoint/2010/main" val="105172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CF30B-BF0B-B949-9938-A82537B6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796636"/>
            <a:ext cx="29718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19B4B3-20E0-DD46-AD1D-39456433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96636"/>
            <a:ext cx="29718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68544-E04C-C54F-9BE8-1FFCA75C6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442854"/>
            <a:ext cx="29718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4F783E-6F0B-3340-90CB-5DF93A7E8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39836"/>
            <a:ext cx="2971800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633126-77D3-2C4E-8063-765CC9ACDEAE}"/>
              </a:ext>
            </a:extLst>
          </p:cNvPr>
          <p:cNvSpPr txBox="1"/>
          <p:nvPr/>
        </p:nvSpPr>
        <p:spPr>
          <a:xfrm rot="16200000">
            <a:off x="2060704" y="3136612"/>
            <a:ext cx="1542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Myeloid</a:t>
            </a:r>
          </a:p>
        </p:txBody>
      </p:sp>
    </p:spTree>
    <p:extLst>
      <p:ext uri="{BB962C8B-B14F-4D97-AF65-F5344CB8AC3E}">
        <p14:creationId xmlns:p14="http://schemas.microsoft.com/office/powerpoint/2010/main" val="2741147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4C1563-5715-0047-9AFB-25A7B2BF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80" y="817419"/>
            <a:ext cx="29718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068A9B-842A-0441-B57B-C4F3742F7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971" y="3671455"/>
            <a:ext cx="29718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CF80A3-6FF0-7F4E-ACD4-ADA16CD8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71" y="3671455"/>
            <a:ext cx="29718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352F6E-811B-3D47-8C58-165F30514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771" y="3671455"/>
            <a:ext cx="2971800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A207C1-CC41-874C-AA27-469DC915A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143" y="3671455"/>
            <a:ext cx="2971800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817E68-9CC2-5845-A4D8-BF94FFBF5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0280" y="817419"/>
            <a:ext cx="2971800" cy="27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E26A17-F264-684F-9719-BA0202545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2080" y="817419"/>
            <a:ext cx="2971800" cy="2743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824B6A-6D10-DD42-ADD3-5614BFF6D068}"/>
              </a:ext>
            </a:extLst>
          </p:cNvPr>
          <p:cNvSpPr txBox="1"/>
          <p:nvPr/>
        </p:nvSpPr>
        <p:spPr>
          <a:xfrm rot="16200000">
            <a:off x="-243003" y="1800405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NK Cells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7C65FD-2298-C84F-BE6F-7FB33053AA09}"/>
              </a:ext>
            </a:extLst>
          </p:cNvPr>
          <p:cNvSpPr txBox="1"/>
          <p:nvPr/>
        </p:nvSpPr>
        <p:spPr>
          <a:xfrm rot="16200000">
            <a:off x="-104345" y="4750668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 Cells</a:t>
            </a:r>
          </a:p>
        </p:txBody>
      </p:sp>
    </p:spTree>
    <p:extLst>
      <p:ext uri="{BB962C8B-B14F-4D97-AF65-F5344CB8AC3E}">
        <p14:creationId xmlns:p14="http://schemas.microsoft.com/office/powerpoint/2010/main" val="104049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AACF-B583-874F-B8E1-5E380B7F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Identification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574CC-C16B-464F-BE7A-F57A85BDD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Use Correlations with pure cell populations from ENCODE</a:t>
            </a:r>
          </a:p>
        </p:txBody>
      </p:sp>
    </p:spTree>
    <p:extLst>
      <p:ext uri="{BB962C8B-B14F-4D97-AF65-F5344CB8AC3E}">
        <p14:creationId xmlns:p14="http://schemas.microsoft.com/office/powerpoint/2010/main" val="1947823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596</Words>
  <Application>Microsoft Macintosh PowerPoint</Application>
  <PresentationFormat>Widescreen</PresentationFormat>
  <Paragraphs>156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ccRCC Single-Cell Data Preview</vt:lpstr>
      <vt:lpstr>Overview Analysis</vt:lpstr>
      <vt:lpstr>PowerPoint Presentation</vt:lpstr>
      <vt:lpstr>PowerPoint Presentation</vt:lpstr>
      <vt:lpstr>Cell Type Identification</vt:lpstr>
      <vt:lpstr>PowerPoint Presentation</vt:lpstr>
      <vt:lpstr>PowerPoint Presentation</vt:lpstr>
      <vt:lpstr>PowerPoint Presentation</vt:lpstr>
      <vt:lpstr>Cell Type Identification</vt:lpstr>
      <vt:lpstr>PowerPoint Presentation</vt:lpstr>
      <vt:lpstr>Cell Type Identification</vt:lpstr>
      <vt:lpstr>PowerPoint Presentation</vt:lpstr>
      <vt:lpstr>PowerPoint Presentation</vt:lpstr>
      <vt:lpstr>PowerPoint Presentation</vt:lpstr>
      <vt:lpstr>CD8+ T cells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CD8+ To Do list</vt:lpstr>
      <vt:lpstr>CD4+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CD4+ To Do list</vt:lpstr>
      <vt:lpstr>APCs</vt:lpstr>
      <vt:lpstr>PowerPoint Presentation</vt:lpstr>
      <vt:lpstr>PowerPoint Presentation</vt:lpstr>
      <vt:lpstr>PowerPoint Presentation</vt:lpstr>
      <vt:lpstr>PowerPoint Presentation</vt:lpstr>
      <vt:lpstr>APC</vt:lpstr>
      <vt:lpstr>Points of Interest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ccRCC Single-Cell Data Preview</dc:title>
  <dc:creator>Borcherding, Nicholas (CCOM Student)</dc:creator>
  <cp:lastModifiedBy>Borcherding, Nicholas (CCOM Student)</cp:lastModifiedBy>
  <cp:revision>22</cp:revision>
  <dcterms:created xsi:type="dcterms:W3CDTF">2020-06-27T17:56:36Z</dcterms:created>
  <dcterms:modified xsi:type="dcterms:W3CDTF">2020-06-28T19:12:34Z</dcterms:modified>
</cp:coreProperties>
</file>